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</p:embeddedFont>
    <p:embeddedFont>
      <p:font typeface="Roboto Bold" panose="0200000000000000000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64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3" name="Freeform 3"/>
          <p:cNvSpPr/>
          <p:nvPr/>
        </p:nvSpPr>
        <p:spPr>
          <a:xfrm>
            <a:off x="8143706" y="7405416"/>
            <a:ext cx="2000588" cy="1464831"/>
          </a:xfrm>
          <a:custGeom>
            <a:avLst/>
            <a:gdLst/>
            <a:ahLst/>
            <a:cxnLst/>
            <a:rect l="l" t="t" r="r" b="b"/>
            <a:pathLst>
              <a:path w="2000588" h="1464831">
                <a:moveTo>
                  <a:pt x="0" y="0"/>
                </a:moveTo>
                <a:lnTo>
                  <a:pt x="2000588" y="0"/>
                </a:lnTo>
                <a:lnTo>
                  <a:pt x="2000588" y="1464831"/>
                </a:lnTo>
                <a:lnTo>
                  <a:pt x="0" y="1464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65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18654" y="1909442"/>
            <a:ext cx="11696292" cy="336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88"/>
              </a:lnSpc>
              <a:spcBef>
                <a:spcPct val="0"/>
              </a:spcBef>
            </a:pPr>
            <a:r>
              <a:rPr lang="en-US" sz="10299" b="1" spc="-102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COMITÉ DE ARMONÍA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86660" y="6338933"/>
            <a:ext cx="11696292" cy="111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72E57"/>
                </a:solidFill>
                <a:latin typeface="Roboto"/>
                <a:ea typeface="Roboto"/>
                <a:cs typeface="Roboto"/>
                <a:sym typeface="Roboto"/>
              </a:rPr>
              <a:t>02 DE DICIEMBRE 2025</a:t>
            </a:r>
          </a:p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72E57"/>
                </a:solidFill>
                <a:latin typeface="Roboto"/>
                <a:ea typeface="Roboto"/>
                <a:cs typeface="Roboto"/>
                <a:sym typeface="Roboto"/>
              </a:rPr>
              <a:t>11 DE FEBRERO 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80506" y="7157766"/>
            <a:ext cx="13926988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3002" b="1" spc="-60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IMMPZSEC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74760" y="1438929"/>
            <a:ext cx="11360215" cy="734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95"/>
              </a:lnSpc>
            </a:pPr>
            <a:r>
              <a:rPr lang="en-US" sz="7457" b="1" spc="-74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Además de mi asesor, el docente que más reconoce nuestra función, nos apoya, solicita, nos obliga a cumplir  es:</a:t>
            </a:r>
          </a:p>
          <a:p>
            <a:pPr marL="0" lvl="0" indent="0" algn="l">
              <a:lnSpc>
                <a:spcPts val="9695"/>
              </a:lnSpc>
              <a:spcBef>
                <a:spcPct val="0"/>
              </a:spcBef>
            </a:pPr>
            <a:r>
              <a:rPr lang="en-US" sz="7457" b="1" spc="-74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___________________________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3" name="Freeform 3"/>
          <p:cNvSpPr/>
          <p:nvPr/>
        </p:nvSpPr>
        <p:spPr>
          <a:xfrm>
            <a:off x="16656915" y="7496956"/>
            <a:ext cx="1631085" cy="1464831"/>
          </a:xfrm>
          <a:custGeom>
            <a:avLst/>
            <a:gdLst/>
            <a:ahLst/>
            <a:cxnLst/>
            <a:rect l="l" t="t" r="r" b="b"/>
            <a:pathLst>
              <a:path w="1631085" h="1464831">
                <a:moveTo>
                  <a:pt x="0" y="0"/>
                </a:moveTo>
                <a:lnTo>
                  <a:pt x="1631085" y="0"/>
                </a:lnTo>
                <a:lnTo>
                  <a:pt x="1631085" y="1464831"/>
                </a:lnTo>
                <a:lnTo>
                  <a:pt x="0" y="1464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59885" y="334791"/>
            <a:ext cx="13777642" cy="781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02"/>
              </a:lnSpc>
            </a:pPr>
            <a:r>
              <a:rPr lang="en-US" sz="7925" b="1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Menciona que docente tiene mayor control disciplinario y cuáles son sus estrategias de disciplina. Detállalas en 40 palabras </a:t>
            </a:r>
          </a:p>
          <a:p>
            <a:pPr algn="l">
              <a:lnSpc>
                <a:spcPts val="10302"/>
              </a:lnSpc>
            </a:pPr>
            <a:endParaRPr lang="en-US" sz="7925" b="1">
              <a:solidFill>
                <a:srgbClr val="172E57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5102" y="1476643"/>
            <a:ext cx="13204354" cy="546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5"/>
              </a:lnSpc>
            </a:pPr>
            <a:r>
              <a:rPr lang="en-US" sz="6650" b="1" spc="-66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¿Qué medidas o acciones se deben tomar para mejorar el ambiente en tu salón?</a:t>
            </a:r>
          </a:p>
          <a:p>
            <a:pPr algn="l">
              <a:lnSpc>
                <a:spcPts val="8645"/>
              </a:lnSpc>
            </a:pPr>
            <a:r>
              <a:rPr lang="en-US" sz="6650" b="1" spc="-66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Escribe 5 ideas:</a:t>
            </a:r>
          </a:p>
          <a:p>
            <a:pPr marL="0" lvl="0" indent="0" algn="l">
              <a:lnSpc>
                <a:spcPts val="8645"/>
              </a:lnSpc>
              <a:spcBef>
                <a:spcPct val="0"/>
              </a:spcBef>
            </a:pPr>
            <a:r>
              <a:rPr lang="en-US" sz="6650" b="1" spc="-66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16225964" y="9117938"/>
            <a:ext cx="1612902" cy="921370"/>
          </a:xfrm>
          <a:custGeom>
            <a:avLst/>
            <a:gdLst/>
            <a:ahLst/>
            <a:cxnLst/>
            <a:rect l="l" t="t" r="r" b="b"/>
            <a:pathLst>
              <a:path w="1612902" h="921370">
                <a:moveTo>
                  <a:pt x="0" y="0"/>
                </a:moveTo>
                <a:lnTo>
                  <a:pt x="1612901" y="0"/>
                </a:lnTo>
                <a:lnTo>
                  <a:pt x="1612901" y="921371"/>
                </a:lnTo>
                <a:lnTo>
                  <a:pt x="0" y="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5" name="Freeform 5"/>
          <p:cNvSpPr/>
          <p:nvPr/>
        </p:nvSpPr>
        <p:spPr>
          <a:xfrm>
            <a:off x="15817928" y="7393945"/>
            <a:ext cx="1631085" cy="1464831"/>
          </a:xfrm>
          <a:custGeom>
            <a:avLst/>
            <a:gdLst/>
            <a:ahLst/>
            <a:cxnLst/>
            <a:rect l="l" t="t" r="r" b="b"/>
            <a:pathLst>
              <a:path w="1631085" h="1464831">
                <a:moveTo>
                  <a:pt x="0" y="0"/>
                </a:moveTo>
                <a:lnTo>
                  <a:pt x="1631085" y="0"/>
                </a:lnTo>
                <a:lnTo>
                  <a:pt x="1631085" y="1464831"/>
                </a:lnTo>
                <a:lnTo>
                  <a:pt x="0" y="1464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3" name="Freeform 3"/>
          <p:cNvSpPr/>
          <p:nvPr/>
        </p:nvSpPr>
        <p:spPr>
          <a:xfrm>
            <a:off x="16656915" y="7496956"/>
            <a:ext cx="1631085" cy="1464831"/>
          </a:xfrm>
          <a:custGeom>
            <a:avLst/>
            <a:gdLst/>
            <a:ahLst/>
            <a:cxnLst/>
            <a:rect l="l" t="t" r="r" b="b"/>
            <a:pathLst>
              <a:path w="1631085" h="1464831">
                <a:moveTo>
                  <a:pt x="0" y="0"/>
                </a:moveTo>
                <a:lnTo>
                  <a:pt x="1631085" y="0"/>
                </a:lnTo>
                <a:lnTo>
                  <a:pt x="1631085" y="1464831"/>
                </a:lnTo>
                <a:lnTo>
                  <a:pt x="0" y="1464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69903" y="414744"/>
            <a:ext cx="11957553" cy="781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02"/>
              </a:lnSpc>
            </a:pPr>
            <a:r>
              <a:rPr lang="en-US" sz="7925" b="1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¿Qué temas debemos abordar en las conferencias para mejorar el ambiente en la escuela?</a:t>
            </a:r>
          </a:p>
          <a:p>
            <a:pPr algn="l">
              <a:lnSpc>
                <a:spcPts val="10302"/>
              </a:lnSpc>
            </a:pPr>
            <a:endParaRPr lang="en-US" sz="7925" b="1">
              <a:solidFill>
                <a:srgbClr val="172E57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9499" y="319087"/>
            <a:ext cx="8859207" cy="1333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724"/>
              </a:lnSpc>
              <a:spcBef>
                <a:spcPct val="0"/>
              </a:spcBef>
            </a:pPr>
            <a:r>
              <a:rPr lang="en-US" sz="8249" b="1" spc="-82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PARTICIPANTES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28392" y="2098797"/>
            <a:ext cx="8861550" cy="866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25"/>
              </a:lnSpc>
              <a:spcBef>
                <a:spcPct val="0"/>
              </a:spcBef>
            </a:pPr>
            <a:r>
              <a:rPr lang="en-US" sz="5250" b="1" spc="-52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TODOS LOS GRUPOS</a:t>
            </a:r>
          </a:p>
        </p:txBody>
      </p:sp>
      <p:sp>
        <p:nvSpPr>
          <p:cNvPr id="4" name="Freeform 4"/>
          <p:cNvSpPr/>
          <p:nvPr/>
        </p:nvSpPr>
        <p:spPr>
          <a:xfrm>
            <a:off x="16225964" y="9117938"/>
            <a:ext cx="1612902" cy="921370"/>
          </a:xfrm>
          <a:custGeom>
            <a:avLst/>
            <a:gdLst/>
            <a:ahLst/>
            <a:cxnLst/>
            <a:rect l="l" t="t" r="r" b="b"/>
            <a:pathLst>
              <a:path w="1612902" h="921370">
                <a:moveTo>
                  <a:pt x="0" y="0"/>
                </a:moveTo>
                <a:lnTo>
                  <a:pt x="1612901" y="0"/>
                </a:lnTo>
                <a:lnTo>
                  <a:pt x="1612901" y="921371"/>
                </a:lnTo>
                <a:lnTo>
                  <a:pt x="0" y="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6" name="Freeform 6"/>
          <p:cNvSpPr/>
          <p:nvPr/>
        </p:nvSpPr>
        <p:spPr>
          <a:xfrm>
            <a:off x="15817928" y="7393945"/>
            <a:ext cx="1631085" cy="1464831"/>
          </a:xfrm>
          <a:custGeom>
            <a:avLst/>
            <a:gdLst/>
            <a:ahLst/>
            <a:cxnLst/>
            <a:rect l="l" t="t" r="r" b="b"/>
            <a:pathLst>
              <a:path w="1631085" h="1464831">
                <a:moveTo>
                  <a:pt x="0" y="0"/>
                </a:moveTo>
                <a:lnTo>
                  <a:pt x="1631085" y="0"/>
                </a:lnTo>
                <a:lnTo>
                  <a:pt x="1631085" y="1464831"/>
                </a:lnTo>
                <a:lnTo>
                  <a:pt x="0" y="1464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28825" y="4445104"/>
            <a:ext cx="8861550" cy="866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25"/>
              </a:lnSpc>
              <a:spcBef>
                <a:spcPct val="0"/>
              </a:spcBef>
            </a:pPr>
            <a:r>
              <a:rPr lang="en-US" sz="5250" b="1" spc="-52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CONSEJERÍA, TUTORÍA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6269997"/>
            <a:ext cx="8861550" cy="866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25"/>
              </a:lnSpc>
              <a:spcBef>
                <a:spcPct val="0"/>
              </a:spcBef>
            </a:pPr>
            <a:r>
              <a:rPr lang="en-US" sz="5250" b="1" spc="-52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3 LÍDERES POR GRUPO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3" t="-2881" b="-16561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72E56"/>
          </a:solidFill>
        </p:spPr>
      </p:sp>
      <p:sp>
        <p:nvSpPr>
          <p:cNvPr id="4" name="TextBox 4"/>
          <p:cNvSpPr txBox="1"/>
          <p:nvPr/>
        </p:nvSpPr>
        <p:spPr>
          <a:xfrm>
            <a:off x="2520966" y="1762606"/>
            <a:ext cx="13704997" cy="566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2"/>
              </a:lnSpc>
            </a:pPr>
            <a:r>
              <a:rPr lang="en-US" sz="8617" b="1" spc="-86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¿Cómo es el ambiente disciplinario en tu salón? Y expliquen porqué </a:t>
            </a:r>
          </a:p>
          <a:p>
            <a:pPr marL="0" lvl="0" indent="0" algn="l">
              <a:lnSpc>
                <a:spcPts val="11202"/>
              </a:lnSpc>
              <a:spcBef>
                <a:spcPct val="0"/>
              </a:spcBef>
            </a:pPr>
            <a:endParaRPr lang="en-US" sz="8617" b="1" spc="-86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225964" y="9117938"/>
            <a:ext cx="1612902" cy="921370"/>
          </a:xfrm>
          <a:custGeom>
            <a:avLst/>
            <a:gdLst/>
            <a:ahLst/>
            <a:cxnLst/>
            <a:rect l="l" t="t" r="r" b="b"/>
            <a:pathLst>
              <a:path w="1612902" h="921370">
                <a:moveTo>
                  <a:pt x="0" y="0"/>
                </a:moveTo>
                <a:lnTo>
                  <a:pt x="1612901" y="0"/>
                </a:lnTo>
                <a:lnTo>
                  <a:pt x="1612901" y="921371"/>
                </a:lnTo>
                <a:lnTo>
                  <a:pt x="0" y="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40347" y="1520858"/>
            <a:ext cx="13181385" cy="7658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87"/>
              </a:lnSpc>
            </a:pPr>
            <a:r>
              <a:rPr lang="en-US" sz="6682" b="1" spc="-66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Analicen el número de reflexiones ,  alumno que  repite. </a:t>
            </a:r>
          </a:p>
          <a:p>
            <a:pPr algn="just">
              <a:lnSpc>
                <a:spcPts val="8687"/>
              </a:lnSpc>
            </a:pPr>
            <a:r>
              <a:rPr lang="en-US" sz="6682" b="1" spc="-66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La razón de las aulas formativas.  </a:t>
            </a:r>
          </a:p>
          <a:p>
            <a:pPr algn="just">
              <a:lnSpc>
                <a:spcPts val="8687"/>
              </a:lnSpc>
            </a:pPr>
            <a:r>
              <a:rPr lang="en-US" sz="6682" b="1" spc="-66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tipo de reflexiones.</a:t>
            </a:r>
          </a:p>
          <a:p>
            <a:pPr algn="just">
              <a:lnSpc>
                <a:spcPts val="8687"/>
              </a:lnSpc>
            </a:pPr>
            <a:r>
              <a:rPr lang="en-US" sz="6682" b="1" spc="-66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¿Cómo se puede mejorar este ambiente?  Escribe 100 palabras </a:t>
            </a:r>
          </a:p>
          <a:p>
            <a:pPr marL="0" lvl="0" indent="0" algn="just">
              <a:lnSpc>
                <a:spcPts val="8687"/>
              </a:lnSpc>
              <a:spcBef>
                <a:spcPct val="0"/>
              </a:spcBef>
            </a:pPr>
            <a:endParaRPr lang="en-US" sz="6682" b="1" spc="-66">
              <a:solidFill>
                <a:srgbClr val="172E57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3" t="-2881" b="-16561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72E56"/>
          </a:solidFill>
        </p:spPr>
      </p:sp>
      <p:sp>
        <p:nvSpPr>
          <p:cNvPr id="4" name="TextBox 4"/>
          <p:cNvSpPr txBox="1"/>
          <p:nvPr/>
        </p:nvSpPr>
        <p:spPr>
          <a:xfrm>
            <a:off x="7948049" y="4497003"/>
            <a:ext cx="10339951" cy="437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5"/>
              </a:lnSpc>
              <a:spcBef>
                <a:spcPct val="0"/>
              </a:spcBef>
            </a:pPr>
            <a:r>
              <a:rPr lang="en-US" sz="6650" b="1" spc="-66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¿Cuántas veces tu grupo ha obtenido el premio por armonía?</a:t>
            </a:r>
          </a:p>
          <a:p>
            <a:pPr marL="0" lvl="0" indent="0" algn="l">
              <a:lnSpc>
                <a:spcPts val="8645"/>
              </a:lnSpc>
              <a:spcBef>
                <a:spcPct val="0"/>
              </a:spcBef>
            </a:pPr>
            <a:endParaRPr lang="en-US" sz="6650" b="1" spc="-66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225964" y="9117938"/>
            <a:ext cx="1612902" cy="921370"/>
          </a:xfrm>
          <a:custGeom>
            <a:avLst/>
            <a:gdLst/>
            <a:ahLst/>
            <a:cxnLst/>
            <a:rect l="l" t="t" r="r" b="b"/>
            <a:pathLst>
              <a:path w="1612902" h="921370">
                <a:moveTo>
                  <a:pt x="0" y="0"/>
                </a:moveTo>
                <a:lnTo>
                  <a:pt x="1612901" y="0"/>
                </a:lnTo>
                <a:lnTo>
                  <a:pt x="1612901" y="921371"/>
                </a:lnTo>
                <a:lnTo>
                  <a:pt x="0" y="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8364" y="817247"/>
            <a:ext cx="10153207" cy="4326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80"/>
              </a:lnSpc>
            </a:pPr>
            <a:r>
              <a:rPr lang="en-US" sz="66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¿Cuántos días de armonía lleva tu grupo?</a:t>
            </a:r>
          </a:p>
          <a:p>
            <a:pPr algn="l">
              <a:lnSpc>
                <a:spcPts val="8580"/>
              </a:lnSpc>
            </a:pPr>
            <a:endParaRPr lang="en-US" sz="6600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l">
              <a:lnSpc>
                <a:spcPts val="8580"/>
              </a:lnSpc>
            </a:pPr>
            <a:endParaRPr lang="en-US" sz="6600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3" name="Freeform 3"/>
          <p:cNvSpPr/>
          <p:nvPr/>
        </p:nvSpPr>
        <p:spPr>
          <a:xfrm>
            <a:off x="16443757" y="7405416"/>
            <a:ext cx="1631085" cy="1464831"/>
          </a:xfrm>
          <a:custGeom>
            <a:avLst/>
            <a:gdLst/>
            <a:ahLst/>
            <a:cxnLst/>
            <a:rect l="l" t="t" r="r" b="b"/>
            <a:pathLst>
              <a:path w="1631085" h="1464831">
                <a:moveTo>
                  <a:pt x="0" y="0"/>
                </a:moveTo>
                <a:lnTo>
                  <a:pt x="1631086" y="0"/>
                </a:lnTo>
                <a:lnTo>
                  <a:pt x="1631086" y="1464831"/>
                </a:lnTo>
                <a:lnTo>
                  <a:pt x="0" y="1464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85103" y="1591429"/>
            <a:ext cx="12001209" cy="5515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10"/>
              </a:lnSpc>
            </a:pPr>
            <a:r>
              <a:rPr lang="en-US" sz="6700" b="1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¿Cuál es el principal motivo de las reflexiones en tu grupo según tu observación? Expliquen porqué  50 palabras</a:t>
            </a:r>
          </a:p>
          <a:p>
            <a:pPr algn="l">
              <a:lnSpc>
                <a:spcPts val="8710"/>
              </a:lnSpc>
            </a:pPr>
            <a:endParaRPr lang="en-US" sz="6700" b="1">
              <a:solidFill>
                <a:srgbClr val="172E57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44951" y="6616312"/>
            <a:ext cx="10153207" cy="914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3" name="Freeform 3"/>
          <p:cNvSpPr/>
          <p:nvPr/>
        </p:nvSpPr>
        <p:spPr>
          <a:xfrm>
            <a:off x="15817928" y="7393945"/>
            <a:ext cx="1631085" cy="1464831"/>
          </a:xfrm>
          <a:custGeom>
            <a:avLst/>
            <a:gdLst/>
            <a:ahLst/>
            <a:cxnLst/>
            <a:rect l="l" t="t" r="r" b="b"/>
            <a:pathLst>
              <a:path w="1631085" h="1464831">
                <a:moveTo>
                  <a:pt x="0" y="0"/>
                </a:moveTo>
                <a:lnTo>
                  <a:pt x="1631085" y="0"/>
                </a:lnTo>
                <a:lnTo>
                  <a:pt x="1631085" y="1464831"/>
                </a:lnTo>
                <a:lnTo>
                  <a:pt x="0" y="1464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66355" y="571792"/>
            <a:ext cx="12024019" cy="735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0"/>
              </a:lnSpc>
            </a:pPr>
            <a:r>
              <a:rPr lang="en-US" sz="4969" b="1" spc="-49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¿Consideran que han cumplido la misión de ser líder de armonía? </a:t>
            </a:r>
          </a:p>
          <a:p>
            <a:pPr algn="l">
              <a:lnSpc>
                <a:spcPts val="6460"/>
              </a:lnSpc>
            </a:pPr>
            <a:r>
              <a:rPr lang="en-US" sz="4969" b="1" spc="-49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Coevaluense y coloquen en su lista ascendente considerando su comportamiento.</a:t>
            </a:r>
          </a:p>
          <a:p>
            <a:pPr marL="0" lvl="0" indent="0" algn="l">
              <a:lnSpc>
                <a:spcPts val="6460"/>
              </a:lnSpc>
              <a:spcBef>
                <a:spcPct val="0"/>
              </a:spcBef>
            </a:pPr>
            <a:r>
              <a:rPr lang="en-US" sz="4969" b="1" spc="-49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Ahora evalua a tus compañeros y elige a los  que mejor han cumplido la armonia en su grupo, por lo menos tres compañeros. </a:t>
            </a:r>
          </a:p>
          <a:p>
            <a:pPr marL="0" lvl="0" indent="0" algn="l">
              <a:lnSpc>
                <a:spcPts val="6460"/>
              </a:lnSpc>
              <a:spcBef>
                <a:spcPct val="0"/>
              </a:spcBef>
            </a:pPr>
            <a:endParaRPr lang="en-US" sz="4969" b="1" spc="-49">
              <a:solidFill>
                <a:srgbClr val="172E57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3" name="Freeform 3"/>
          <p:cNvSpPr/>
          <p:nvPr/>
        </p:nvSpPr>
        <p:spPr>
          <a:xfrm>
            <a:off x="15817928" y="7393945"/>
            <a:ext cx="1631085" cy="1464831"/>
          </a:xfrm>
          <a:custGeom>
            <a:avLst/>
            <a:gdLst/>
            <a:ahLst/>
            <a:cxnLst/>
            <a:rect l="l" t="t" r="r" b="b"/>
            <a:pathLst>
              <a:path w="1631085" h="1464831">
                <a:moveTo>
                  <a:pt x="0" y="0"/>
                </a:moveTo>
                <a:lnTo>
                  <a:pt x="1631085" y="0"/>
                </a:lnTo>
                <a:lnTo>
                  <a:pt x="1631085" y="1464831"/>
                </a:lnTo>
                <a:lnTo>
                  <a:pt x="0" y="1464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966355" y="2208923"/>
            <a:ext cx="11322204" cy="40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0"/>
              </a:lnSpc>
            </a:pPr>
            <a:r>
              <a:rPr lang="en-US" sz="4969" b="1" spc="-49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1 alumno con mejor comportamiento </a:t>
            </a:r>
          </a:p>
          <a:p>
            <a:pPr algn="l">
              <a:lnSpc>
                <a:spcPts val="6460"/>
              </a:lnSpc>
            </a:pPr>
            <a:r>
              <a:rPr lang="en-US" sz="4969" b="1" spc="-49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2 alumno con mejor comportamiento</a:t>
            </a:r>
          </a:p>
          <a:p>
            <a:pPr algn="l">
              <a:lnSpc>
                <a:spcPts val="6460"/>
              </a:lnSpc>
            </a:pPr>
            <a:r>
              <a:rPr lang="en-US" sz="4969" b="1" spc="-49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3 alumno con mejor comportameinto</a:t>
            </a:r>
          </a:p>
          <a:p>
            <a:pPr marL="0" lvl="0" indent="0" algn="l">
              <a:lnSpc>
                <a:spcPts val="6460"/>
              </a:lnSpc>
              <a:spcBef>
                <a:spcPct val="0"/>
              </a:spcBef>
            </a:pPr>
            <a:r>
              <a:rPr lang="en-US" sz="4969" b="1" spc="-49">
                <a:solidFill>
                  <a:srgbClr val="172E57"/>
                </a:solidFill>
                <a:latin typeface="Roboto Bold"/>
                <a:ea typeface="Roboto Bold"/>
                <a:cs typeface="Roboto Bold"/>
                <a:sym typeface="Roboto Bold"/>
              </a:rPr>
              <a:t>FELICIDADES POR CONTRIBUIR A UN MEJOR AMBIENTE EN EL SALÓN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3" t="-2881" b="-16561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72E56"/>
          </a:solidFill>
        </p:spPr>
      </p:sp>
      <p:sp>
        <p:nvSpPr>
          <p:cNvPr id="4" name="TextBox 4"/>
          <p:cNvSpPr txBox="1"/>
          <p:nvPr/>
        </p:nvSpPr>
        <p:spPr>
          <a:xfrm>
            <a:off x="2627415" y="1391587"/>
            <a:ext cx="14005155" cy="6115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85"/>
              </a:lnSpc>
            </a:pPr>
            <a:r>
              <a:rPr lang="en-US" sz="7450" b="1" spc="-74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Menciona los docentes que  valoran más a los  representantes de armonía y explica claramente porqué</a:t>
            </a:r>
          </a:p>
          <a:p>
            <a:pPr marL="0" lvl="0" indent="0" algn="l">
              <a:lnSpc>
                <a:spcPts val="9685"/>
              </a:lnSpc>
              <a:spcBef>
                <a:spcPct val="0"/>
              </a:spcBef>
            </a:pPr>
            <a:endParaRPr lang="en-US" sz="7450" b="1" spc="-74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225964" y="9117938"/>
            <a:ext cx="1612902" cy="921370"/>
          </a:xfrm>
          <a:custGeom>
            <a:avLst/>
            <a:gdLst/>
            <a:ahLst/>
            <a:cxnLst/>
            <a:rect l="l" t="t" r="r" b="b"/>
            <a:pathLst>
              <a:path w="1612902" h="921370">
                <a:moveTo>
                  <a:pt x="0" y="0"/>
                </a:moveTo>
                <a:lnTo>
                  <a:pt x="1612901" y="0"/>
                </a:lnTo>
                <a:lnTo>
                  <a:pt x="1612901" y="921371"/>
                </a:lnTo>
                <a:lnTo>
                  <a:pt x="0" y="921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279</Words>
  <Application>Microsoft Office PowerPoint</Application>
  <PresentationFormat>Personalizado</PresentationFormat>
  <Paragraphs>31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Roboto</vt:lpstr>
      <vt:lpstr>Calibri</vt:lpstr>
      <vt:lpstr>Roboto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3era evaluacion   COMITÉ DE A</dc:title>
  <dc:creator>SECUNDARIA IMM Z</dc:creator>
  <cp:lastModifiedBy>Olivia López y López</cp:lastModifiedBy>
  <cp:revision>1</cp:revision>
  <dcterms:created xsi:type="dcterms:W3CDTF">2006-08-16T00:00:00Z</dcterms:created>
  <dcterms:modified xsi:type="dcterms:W3CDTF">2026-02-11T18:32:32Z</dcterms:modified>
  <dc:identifier>DAHBBUZWLAs</dc:identifier>
</cp:coreProperties>
</file>